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comments/comment5.xml" ContentType="application/vnd.openxmlformats-officedocument.presentationml.comments+xml"/>
  <Override PartName="/ppt/comments/comment1.xml" ContentType="application/vnd.openxmlformats-officedocument.presentationml.comments+xml"/>
  <Override PartName="/ppt/theme/theme6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comments/comment6.xml" ContentType="application/vnd.openxmlformats-officedocument.presentationml.comments+xml"/>
  <Override PartName="/ppt/comments/comment2.xml" ContentType="application/vnd.openxmlformats-officedocument.presentationml.comments+xml"/>
  <Override PartName="/ppt/comments/comment4.xml" ContentType="application/vnd.openxmlformats-officedocument.presentationml.comments+xml"/>
  <Override PartName="/ppt/comments/comment3.xml" ContentType="application/vnd.openxmlformats-officedocument.presentationml.comment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8" r:id="rId2"/>
    <p:sldMasterId id="2147483768" r:id="rId3"/>
    <p:sldMasterId id="2147483780" r:id="rId4"/>
    <p:sldMasterId id="2147483787" r:id="rId5"/>
  </p:sldMasterIdLst>
  <p:notesMasterIdLst>
    <p:notesMasterId r:id="rId23"/>
  </p:notesMasterIdLst>
  <p:sldIdLst>
    <p:sldId id="256" r:id="rId6"/>
    <p:sldId id="273" r:id="rId7"/>
    <p:sldId id="286" r:id="rId8"/>
    <p:sldId id="258" r:id="rId9"/>
    <p:sldId id="260" r:id="rId10"/>
    <p:sldId id="287" r:id="rId11"/>
    <p:sldId id="288" r:id="rId12"/>
    <p:sldId id="289" r:id="rId13"/>
    <p:sldId id="262" r:id="rId14"/>
    <p:sldId id="299" r:id="rId15"/>
    <p:sldId id="291" r:id="rId16"/>
    <p:sldId id="295" r:id="rId17"/>
    <p:sldId id="296" r:id="rId18"/>
    <p:sldId id="293" r:id="rId19"/>
    <p:sldId id="297" r:id="rId20"/>
    <p:sldId id="298" r:id="rId21"/>
    <p:sldId id="28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lner, Ray (Fed)" initials="PR(" lastIdx="10" clrIdx="0">
    <p:extLst>
      <p:ext uri="{19B8F6BF-5375-455C-9EA6-DF929625EA0E}">
        <p15:presenceInfo xmlns:p15="http://schemas.microsoft.com/office/powerpoint/2012/main" userId="S-1-5-21-1908027396-2059629336-315576832-257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ED7"/>
    <a:srgbClr val="55D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29T10:22:05.923" idx="6">
    <p:pos x="3982" y="2974"/>
    <p:text>removed "the"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28T17:05:50.837" idx="2">
    <p:pos x="4697" y="2802"/>
    <p:text>Fixed wording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29T11:07:42.696" idx="9">
    <p:pos x="2282" y="3107"/>
    <p:text>I don't think it makes sense to list only the classical security levels. 
We may also want to move this bullet to the next slide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28T17:00:37.795" idx="1">
    <p:pos x="1196" y="2636"/>
    <p:text>I think I like this wording better.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28T17:07:23.886" idx="3">
    <p:pos x="1485" y="1828"/>
    <p:text>Fixed Grammar</p:text>
    <p:extLst>
      <p:ext uri="{C676402C-5697-4E1C-873F-D02D1690AC5C}">
        <p15:threadingInfo xmlns:p15="http://schemas.microsoft.com/office/powerpoint/2012/main" timeZoneBias="240"/>
      </p:ext>
    </p:extLst>
  </p:cm>
  <p:cm authorId="1" dt="2016-04-29T09:15:50.081" idx="4">
    <p:pos x="4758" y="1135"/>
    <p:text>changed wording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29T10:18:03.947" idx="5">
    <p:pos x="958" y="2033"/>
    <p:text>in the long run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50BA2C-3457-4551-9DF5-76D1FD955323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76C1B8-A5DE-489A-8875-1EEC7D6D5D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C1B8-A5DE-489A-8875-1EEC7D6D5D5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8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4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3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9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5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65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2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36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58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88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14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13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32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4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51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3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12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4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59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01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69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89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58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75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76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90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84638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340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825392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2400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5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304800" y="79390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091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745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04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2288" y="5072062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5000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42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4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353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00200"/>
            <a:ext cx="7391400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 smtClean="0"/>
              <a:t>Presentation Title</a:t>
            </a:r>
          </a:p>
          <a:p>
            <a:pPr lvl="1"/>
            <a:r>
              <a:rPr lang="en-US" dirty="0" smtClean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9106456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77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51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6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6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4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4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3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7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82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Post-Quantum Cryptography Standardization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343400"/>
            <a:ext cx="6858000" cy="1655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Lily Lidong Chen</a:t>
            </a:r>
          </a:p>
          <a:p>
            <a:r>
              <a:rPr lang="en-US" sz="2400" dirty="0" smtClean="0"/>
              <a:t>National Institute of Standards and Technology</a:t>
            </a:r>
          </a:p>
          <a:p>
            <a:r>
              <a:rPr lang="en-US" sz="2400" dirty="0" smtClean="0"/>
              <a:t>USA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36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Security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526731"/>
            <a:ext cx="7886700" cy="34169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Target </a:t>
            </a:r>
            <a:r>
              <a:rPr lang="en-US" dirty="0" smtClean="0"/>
              <a:t>security </a:t>
            </a:r>
            <a:r>
              <a:rPr lang="en-US" dirty="0" smtClean="0"/>
              <a:t>levels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517535"/>
              </p:ext>
            </p:extLst>
          </p:nvPr>
        </p:nvGraphicFramePr>
        <p:xfrm>
          <a:off x="793865" y="1837308"/>
          <a:ext cx="7696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461203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66167315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51464343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47629451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Classical Security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Quantum Security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Examples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0380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AES128 (brute</a:t>
                      </a:r>
                      <a:r>
                        <a:rPr lang="en-US" sz="1400" baseline="0" dirty="0" smtClean="0"/>
                        <a:t> force key search)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36873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SHA256/SHA3-256 (collision)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124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III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192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AES192 (brute</a:t>
                      </a:r>
                      <a:r>
                        <a:rPr lang="en-US" sz="1400" baseline="0" dirty="0" smtClean="0"/>
                        <a:t> force key search)</a:t>
                      </a:r>
                      <a:endParaRPr 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2012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192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SHA384/SHA3-384 (collision)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493417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256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 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AES256 (brute</a:t>
                      </a:r>
                      <a:r>
                        <a:rPr lang="en-US" sz="1400" baseline="0" dirty="0" smtClean="0"/>
                        <a:t> force key search)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433647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784721" y="3812094"/>
            <a:ext cx="7735824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Further studies are needed regarding the best way to measure quantum attacks </a:t>
            </a:r>
          </a:p>
          <a:p>
            <a:pPr lvl="1"/>
            <a:r>
              <a:rPr lang="en-US" dirty="0" smtClean="0"/>
              <a:t>Scaling </a:t>
            </a:r>
            <a:r>
              <a:rPr lang="en-US" dirty="0"/>
              <a:t>up is a difficult engineering </a:t>
            </a:r>
            <a:r>
              <a:rPr lang="en-US" dirty="0" smtClean="0"/>
              <a:t>problem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oo </a:t>
            </a:r>
            <a:r>
              <a:rPr lang="en-US" dirty="0"/>
              <a:t>early to </a:t>
            </a:r>
            <a:r>
              <a:rPr lang="en-US" dirty="0" smtClean="0"/>
              <a:t>predict: anything </a:t>
            </a:r>
            <a:r>
              <a:rPr lang="en-US" dirty="0"/>
              <a:t>like Moore's law for quantum </a:t>
            </a:r>
            <a:r>
              <a:rPr lang="en-US" dirty="0" smtClean="0"/>
              <a:t>devices?</a:t>
            </a:r>
          </a:p>
          <a:p>
            <a:pPr lvl="1"/>
            <a:r>
              <a:rPr lang="en-US" dirty="0" smtClean="0"/>
              <a:t>Need the </a:t>
            </a:r>
            <a:r>
              <a:rPr lang="en-US" dirty="0"/>
              <a:t>empirical performance of quantum cryptanalytic </a:t>
            </a:r>
            <a:r>
              <a:rPr lang="en-US" dirty="0" smtClean="0"/>
              <a:t>attacks, e.g. </a:t>
            </a:r>
            <a:r>
              <a:rPr lang="en-US" dirty="0"/>
              <a:t>running them on classical simulators or small quantum </a:t>
            </a:r>
            <a:r>
              <a:rPr lang="en-US" dirty="0" smtClean="0"/>
              <a:t>computers</a:t>
            </a:r>
          </a:p>
          <a:p>
            <a:r>
              <a:rPr lang="en-US" dirty="0"/>
              <a:t>Additional factors to consider:</a:t>
            </a:r>
          </a:p>
          <a:p>
            <a:pPr lvl="1"/>
            <a:r>
              <a:rPr lang="en-US" dirty="0"/>
              <a:t>Parallel attacks</a:t>
            </a:r>
          </a:p>
          <a:p>
            <a:pPr lvl="1"/>
            <a:r>
              <a:rPr lang="en-US" dirty="0"/>
              <a:t>Limited (but easier to implement) models of computation</a:t>
            </a:r>
          </a:p>
          <a:p>
            <a:pPr lvl="2"/>
            <a:r>
              <a:rPr lang="en-US" dirty="0"/>
              <a:t>E.g. classical computing, hybrid classical-quantum attacks, adiabatic computing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69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3840163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tandardized post-quantum cryptography will be implemented in “classical” platforms</a:t>
            </a:r>
          </a:p>
          <a:p>
            <a:r>
              <a:rPr lang="en-US" dirty="0"/>
              <a:t>D</a:t>
            </a:r>
            <a:r>
              <a:rPr lang="en-US" dirty="0" smtClean="0"/>
              <a:t>iversified applications require different properties </a:t>
            </a:r>
          </a:p>
          <a:p>
            <a:pPr lvl="1"/>
            <a:r>
              <a:rPr lang="en-US" dirty="0" smtClean="0"/>
              <a:t>from extremely processing constrained device to limited communication bandwidth</a:t>
            </a:r>
          </a:p>
          <a:p>
            <a:r>
              <a:rPr lang="en-US" dirty="0" smtClean="0"/>
              <a:t>May need to standardize more than one algorithm for each function to </a:t>
            </a:r>
            <a:r>
              <a:rPr lang="en-US" dirty="0" smtClean="0"/>
              <a:t>accommodate different </a:t>
            </a:r>
            <a:r>
              <a:rPr lang="en-US" dirty="0" smtClean="0"/>
              <a:t>application environments</a:t>
            </a:r>
          </a:p>
          <a:p>
            <a:r>
              <a:rPr lang="en-US" dirty="0"/>
              <a:t>A</a:t>
            </a:r>
            <a:r>
              <a:rPr lang="en-US" dirty="0" smtClean="0"/>
              <a:t>llowing parallel implementation for improving </a:t>
            </a:r>
            <a:r>
              <a:rPr lang="en-US" dirty="0"/>
              <a:t>efficiency </a:t>
            </a:r>
            <a:r>
              <a:rPr lang="en-US" dirty="0" smtClean="0"/>
              <a:t>is certainly a plus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2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Drop-in Replacements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looking </a:t>
            </a:r>
            <a:r>
              <a:rPr lang="en-US" dirty="0" smtClean="0"/>
              <a:t>for Quantum resistant drop-in replacements for </a:t>
            </a:r>
            <a:r>
              <a:rPr lang="en-US" dirty="0" smtClean="0"/>
              <a:t>existing </a:t>
            </a:r>
            <a:r>
              <a:rPr lang="en-US" dirty="0" smtClean="0"/>
              <a:t>applications, e.g. Internet Key Exchange (IKE) and Transport Layer Security (TLS)</a:t>
            </a:r>
          </a:p>
          <a:p>
            <a:pPr lvl="1"/>
            <a:r>
              <a:rPr lang="en-US" dirty="0" smtClean="0"/>
              <a:t>Key establishment</a:t>
            </a:r>
          </a:p>
          <a:p>
            <a:pPr lvl="2"/>
            <a:r>
              <a:rPr lang="en-US" dirty="0" smtClean="0"/>
              <a:t>Ideally, </a:t>
            </a:r>
            <a:r>
              <a:rPr lang="en-US" dirty="0" smtClean="0"/>
              <a:t>we’d </a:t>
            </a:r>
            <a:r>
              <a:rPr lang="en-US" dirty="0" smtClean="0"/>
              <a:t>like to have something to replace </a:t>
            </a:r>
            <a:r>
              <a:rPr lang="en-US" dirty="0" err="1" smtClean="0"/>
              <a:t>Diffie</a:t>
            </a:r>
            <a:r>
              <a:rPr lang="en-US" dirty="0" smtClean="0"/>
              <a:t>-Hellman key exchange</a:t>
            </a:r>
          </a:p>
          <a:p>
            <a:pPr lvl="2"/>
            <a:r>
              <a:rPr lang="en-US" dirty="0" smtClean="0"/>
              <a:t>Practically, we have to look into some schemes such as encryption with one-time public key, which are not quite drop-in replacements</a:t>
            </a:r>
          </a:p>
          <a:p>
            <a:pPr lvl="1"/>
            <a:r>
              <a:rPr lang="en-US" dirty="0" smtClean="0"/>
              <a:t>Signatures</a:t>
            </a:r>
          </a:p>
          <a:p>
            <a:pPr lvl="2"/>
            <a:r>
              <a:rPr lang="en-US" dirty="0" smtClean="0"/>
              <a:t>We’d </a:t>
            </a:r>
            <a:r>
              <a:rPr lang="en-US" dirty="0" smtClean="0"/>
              <a:t>like to have signatures with reasonable public key size, signature size, and fast signature verification</a:t>
            </a:r>
          </a:p>
          <a:p>
            <a:pPr lvl="2"/>
            <a:r>
              <a:rPr lang="en-US" dirty="0" smtClean="0"/>
              <a:t>Practically, we shall prepare to handle probably larger public keys, or/and larger signatures</a:t>
            </a:r>
          </a:p>
          <a:p>
            <a:r>
              <a:rPr lang="en-US" dirty="0" smtClean="0"/>
              <a:t>We need to be realistic about what we can get for the quantum resistant counterpart for the existing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4280043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and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NIST will provide transition and migration guidance when the standards are ready for post quantum cryptography</a:t>
            </a:r>
          </a:p>
          <a:p>
            <a:r>
              <a:rPr lang="en-US" dirty="0" smtClean="0"/>
              <a:t>In particular, security strength requirements may be updated to include quantum security strength besides algorithm transition</a:t>
            </a:r>
          </a:p>
          <a:p>
            <a:pPr lvl="1"/>
            <a:r>
              <a:rPr lang="en-US" dirty="0" smtClean="0"/>
              <a:t>NIST SP </a:t>
            </a:r>
            <a:r>
              <a:rPr lang="en-US" dirty="0"/>
              <a:t>800-57 Part 1 specifies </a:t>
            </a:r>
            <a:r>
              <a:rPr lang="en-US" dirty="0" smtClean="0"/>
              <a:t>“classical</a:t>
            </a:r>
            <a:r>
              <a:rPr lang="en-US" dirty="0"/>
              <a:t>” security strength </a:t>
            </a:r>
            <a:r>
              <a:rPr lang="en-US" dirty="0" smtClean="0"/>
              <a:t>levels 128, 192, and 256 bits </a:t>
            </a:r>
            <a:r>
              <a:rPr lang="en-US" dirty="0"/>
              <a:t>acceptable through 2030 or beyond </a:t>
            </a:r>
            <a:r>
              <a:rPr lang="en-US" dirty="0" smtClean="0"/>
              <a:t>2031</a:t>
            </a:r>
          </a:p>
          <a:p>
            <a:r>
              <a:rPr lang="en-US" dirty="0" smtClean="0"/>
              <a:t>Even foreseeing upcoming transition to quantum resistant cryptographic schemes, it is still required to move away from the weak algorithms/short key sizes as specified in 800-131A, i.e.</a:t>
            </a:r>
          </a:p>
          <a:p>
            <a:pPr lvl="1"/>
            <a:r>
              <a:rPr lang="en-US" dirty="0" smtClean="0"/>
              <a:t>Anything with “classical” security strength less than 112 bits should not be used any more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9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</a:t>
            </a:r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Hybrid mode has been proposed as a transition/migration to PQC cryptography</a:t>
            </a:r>
          </a:p>
          <a:p>
            <a:pPr lvl="1"/>
            <a:r>
              <a:rPr lang="en-US" dirty="0" smtClean="0"/>
              <a:t>Encryption: two shares of secret value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S</a:t>
            </a:r>
            <a:r>
              <a:rPr lang="en-US" i="1" baseline="-25000" dirty="0" smtClean="0"/>
              <a:t>2</a:t>
            </a:r>
            <a:r>
              <a:rPr lang="en-US" dirty="0" smtClean="0"/>
              <a:t> are encrypted separately as </a:t>
            </a:r>
            <a:r>
              <a:rPr lang="en-US" i="1" dirty="0"/>
              <a:t>E</a:t>
            </a:r>
            <a:r>
              <a:rPr lang="en-US" i="1" baseline="-25000" dirty="0"/>
              <a:t>1 </a:t>
            </a:r>
            <a:r>
              <a:rPr lang="en-US" dirty="0"/>
              <a:t>(S</a:t>
            </a:r>
            <a:r>
              <a:rPr lang="en-US" baseline="-25000" dirty="0"/>
              <a:t>1</a:t>
            </a:r>
            <a:r>
              <a:rPr lang="en-US" dirty="0"/>
              <a:t>) and </a:t>
            </a:r>
            <a:r>
              <a:rPr lang="en-US" i="1" dirty="0"/>
              <a:t>E</a:t>
            </a:r>
            <a:r>
              <a:rPr lang="en-US" i="1" baseline="-25000" dirty="0"/>
              <a:t>2</a:t>
            </a:r>
            <a:r>
              <a:rPr lang="en-US" b="1" i="1" baseline="-25000" dirty="0"/>
              <a:t> </a:t>
            </a:r>
            <a:r>
              <a:rPr lang="en-US" dirty="0"/>
              <a:t>(S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smtClean="0"/>
              <a:t>with </a:t>
            </a:r>
          </a:p>
          <a:p>
            <a:pPr lvl="2"/>
            <a:r>
              <a:rPr lang="en-US" dirty="0" smtClean="0"/>
              <a:t>currently standardized algorithm </a:t>
            </a:r>
            <a:r>
              <a:rPr lang="en-US" i="1" dirty="0" smtClean="0"/>
              <a:t>E</a:t>
            </a:r>
            <a:r>
              <a:rPr lang="en-US" i="1" baseline="-25000" dirty="0" smtClean="0"/>
              <a:t>1 </a:t>
            </a:r>
            <a:r>
              <a:rPr lang="en-US" dirty="0" smtClean="0"/>
              <a:t>(), e.g. RSA, and </a:t>
            </a:r>
          </a:p>
          <a:p>
            <a:pPr lvl="2"/>
            <a:r>
              <a:rPr lang="en-US" dirty="0" smtClean="0"/>
              <a:t>a PQC algorithm </a:t>
            </a:r>
            <a:r>
              <a:rPr lang="en-US" i="1" dirty="0" smtClean="0"/>
              <a:t>E</a:t>
            </a:r>
            <a:r>
              <a:rPr lang="en-US" i="1" baseline="-25000" dirty="0" smtClean="0"/>
              <a:t>2</a:t>
            </a:r>
            <a:r>
              <a:rPr lang="en-US" dirty="0" smtClean="0"/>
              <a:t>() , e.g. NTRU, separately</a:t>
            </a:r>
          </a:p>
          <a:p>
            <a:pPr lvl="1"/>
            <a:r>
              <a:rPr lang="en-US" dirty="0" smtClean="0"/>
              <a:t>Signature: message </a:t>
            </a:r>
            <a:r>
              <a:rPr lang="en-US" i="1" dirty="0" smtClean="0"/>
              <a:t>M</a:t>
            </a:r>
            <a:r>
              <a:rPr lang="en-US" dirty="0" smtClean="0"/>
              <a:t> is signed as </a:t>
            </a:r>
            <a:r>
              <a:rPr lang="en-US" i="1" dirty="0" smtClean="0"/>
              <a:t>Sig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 and </a:t>
            </a:r>
            <a:r>
              <a:rPr lang="en-US" i="1" dirty="0" smtClean="0"/>
              <a:t>Sig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/>
              <a:t>) and </a:t>
            </a:r>
            <a:r>
              <a:rPr lang="en-US" dirty="0" smtClean="0"/>
              <a:t>the </a:t>
            </a:r>
            <a:r>
              <a:rPr lang="en-US" dirty="0"/>
              <a:t>signature </a:t>
            </a:r>
            <a:r>
              <a:rPr lang="en-US" dirty="0" smtClean="0"/>
              <a:t>on </a:t>
            </a:r>
            <a:r>
              <a:rPr lang="en-US" i="1" dirty="0" smtClean="0"/>
              <a:t>M</a:t>
            </a:r>
            <a:r>
              <a:rPr lang="en-US" dirty="0" smtClean="0"/>
              <a:t> is </a:t>
            </a:r>
            <a:r>
              <a:rPr lang="en-US" dirty="0"/>
              <a:t>valid if and only if </a:t>
            </a:r>
            <a:r>
              <a:rPr lang="en-US" i="1" dirty="0"/>
              <a:t>Sig</a:t>
            </a:r>
            <a:r>
              <a:rPr lang="en-US" i="1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are both valid</a:t>
            </a:r>
            <a:endParaRPr lang="en-US" dirty="0" smtClean="0"/>
          </a:p>
          <a:p>
            <a:pPr lvl="2"/>
            <a:r>
              <a:rPr lang="en-US" i="1" dirty="0" smtClean="0"/>
              <a:t>Sig</a:t>
            </a:r>
            <a:r>
              <a:rPr lang="en-US" baseline="-25000" dirty="0" smtClean="0"/>
              <a:t>1</a:t>
            </a:r>
            <a:r>
              <a:rPr lang="en-US" dirty="0" smtClean="0"/>
              <a:t> () is a currently standardized algorithm, e.g. RSA, </a:t>
            </a:r>
          </a:p>
          <a:p>
            <a:pPr lvl="2"/>
            <a:r>
              <a:rPr lang="en-US" i="1" dirty="0" smtClean="0"/>
              <a:t>Sig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() is a PQC algorithm, e.g. XMSS.    </a:t>
            </a:r>
          </a:p>
          <a:p>
            <a:r>
              <a:rPr lang="en-US" dirty="0" smtClean="0"/>
              <a:t>NIST can validate hybrid mode </a:t>
            </a:r>
            <a:endParaRPr lang="en-US" dirty="0"/>
          </a:p>
          <a:p>
            <a:pPr lvl="1"/>
            <a:r>
              <a:rPr lang="en-US" dirty="0" smtClean="0"/>
              <a:t>Cryptographic Algorithm Validation Program (CAVP) will validate the</a:t>
            </a:r>
            <a:r>
              <a:rPr lang="en-US" dirty="0"/>
              <a:t> </a:t>
            </a:r>
            <a:r>
              <a:rPr lang="en-US" dirty="0" smtClean="0"/>
              <a:t>“currently” approved portion</a:t>
            </a:r>
          </a:p>
          <a:p>
            <a:r>
              <a:rPr lang="en-US" dirty="0" smtClean="0"/>
              <a:t>But it is the decision for each applications considering the performance burden and </a:t>
            </a:r>
          </a:p>
          <a:p>
            <a:pPr lvl="1"/>
            <a:r>
              <a:rPr lang="en-US" dirty="0" smtClean="0"/>
              <a:t>Submissions </a:t>
            </a:r>
            <a:r>
              <a:rPr lang="en-US" dirty="0"/>
              <a:t>of hybrid modes are not in the purview of the post-quantum standardization process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07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with Standards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4190999"/>
          </a:xfrm>
        </p:spPr>
        <p:txBody>
          <a:bodyPr>
            <a:normAutofit/>
          </a:bodyPr>
          <a:lstStyle/>
          <a:p>
            <a:r>
              <a:rPr lang="en-US" dirty="0" smtClean="0"/>
              <a:t>We are aware that many international/industry standards organizations and expert groups are working on or planning to work on post quantum cryptography standards/recommendations</a:t>
            </a:r>
          </a:p>
          <a:p>
            <a:pPr lvl="1"/>
            <a:r>
              <a:rPr lang="en-US" dirty="0"/>
              <a:t>IETF</a:t>
            </a:r>
          </a:p>
          <a:p>
            <a:pPr lvl="1"/>
            <a:r>
              <a:rPr lang="en-US" dirty="0" smtClean="0"/>
              <a:t>ETSI*</a:t>
            </a:r>
            <a:endParaRPr lang="en-US" dirty="0"/>
          </a:p>
          <a:p>
            <a:pPr lvl="1"/>
            <a:r>
              <a:rPr lang="en-US" dirty="0" err="1"/>
              <a:t>PQCrypto</a:t>
            </a:r>
            <a:endParaRPr lang="en-US" dirty="0"/>
          </a:p>
          <a:p>
            <a:pPr lvl="1"/>
            <a:r>
              <a:rPr lang="en-US" dirty="0"/>
              <a:t>ISO/IEC JTC 1 SC27</a:t>
            </a:r>
          </a:p>
          <a:p>
            <a:r>
              <a:rPr lang="en-US" dirty="0"/>
              <a:t>NIST </a:t>
            </a:r>
            <a:r>
              <a:rPr lang="en-US" dirty="0" smtClean="0"/>
              <a:t>is interacting and collaborating </a:t>
            </a:r>
            <a:r>
              <a:rPr lang="en-US" dirty="0"/>
              <a:t>with these organizations and </a:t>
            </a:r>
            <a:r>
              <a:rPr lang="en-US" dirty="0" smtClean="0"/>
              <a:t>groups</a:t>
            </a:r>
          </a:p>
          <a:p>
            <a:r>
              <a:rPr lang="en-US" dirty="0" smtClean="0"/>
              <a:t>NIST will standardize</a:t>
            </a:r>
            <a:r>
              <a:rPr lang="en-US" dirty="0"/>
              <a:t> </a:t>
            </a:r>
            <a:r>
              <a:rPr lang="en-US" dirty="0" smtClean="0"/>
              <a:t>algorithms for general usage, not for specific applications </a:t>
            </a:r>
          </a:p>
          <a:p>
            <a:pPr lvl="1"/>
            <a:r>
              <a:rPr lang="en-US" dirty="0" smtClean="0"/>
              <a:t>NIST may consider hash-based signatures as an </a:t>
            </a:r>
            <a:r>
              <a:rPr lang="en-US" dirty="0"/>
              <a:t>early </a:t>
            </a:r>
            <a:r>
              <a:rPr lang="en-US" dirty="0" smtClean="0"/>
              <a:t>candidates </a:t>
            </a:r>
            <a:r>
              <a:rPr lang="en-US" dirty="0"/>
              <a:t>for standardization, but just for </a:t>
            </a:r>
            <a:r>
              <a:rPr lang="en-US" dirty="0" smtClean="0"/>
              <a:t>specific applications like code signing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7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Post-quantum cryptography standardization is going to be a long journey</a:t>
            </a:r>
          </a:p>
          <a:p>
            <a:r>
              <a:rPr lang="en-US" dirty="0" smtClean="0"/>
              <a:t>We may not understand everything now</a:t>
            </a:r>
          </a:p>
          <a:p>
            <a:r>
              <a:rPr lang="en-US" dirty="0" smtClean="0"/>
              <a:t>Our plan is based on what we know at this point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the </a:t>
            </a:r>
            <a:r>
              <a:rPr lang="en-US" dirty="0" smtClean="0"/>
              <a:t>long run, we will learn together with the community and adapt our plan as we learn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95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 and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Stay turned for NIST formal announcement of call for proposals</a:t>
            </a:r>
          </a:p>
          <a:p>
            <a:r>
              <a:rPr lang="en-US" dirty="0" smtClean="0"/>
              <a:t>Thank NIST PQC team for review and valuable comments</a:t>
            </a:r>
          </a:p>
          <a:p>
            <a:r>
              <a:rPr lang="en-US" dirty="0" smtClean="0"/>
              <a:t>I am </a:t>
            </a:r>
            <a:r>
              <a:rPr lang="en-US" dirty="0"/>
              <a:t>responsible for the </a:t>
            </a:r>
            <a:r>
              <a:rPr lang="en-US" dirty="0" smtClean="0"/>
              <a:t>opinions </a:t>
            </a:r>
            <a:r>
              <a:rPr lang="en-US" dirty="0"/>
              <a:t>in this </a:t>
            </a:r>
            <a:r>
              <a:rPr lang="en-US" dirty="0" smtClean="0"/>
              <a:t>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1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NIST Plan on PQC Standardization </a:t>
            </a:r>
          </a:p>
          <a:p>
            <a:r>
              <a:rPr lang="en-US" dirty="0" smtClean="0"/>
              <a:t>Challenges</a:t>
            </a:r>
            <a:r>
              <a:rPr lang="en-US" dirty="0"/>
              <a:t> </a:t>
            </a:r>
            <a:r>
              <a:rPr lang="en-US" dirty="0" smtClean="0"/>
              <a:t>and Strategies</a:t>
            </a:r>
          </a:p>
          <a:p>
            <a:r>
              <a:rPr lang="en-US" dirty="0" smtClean="0"/>
              <a:t>Discussions</a:t>
            </a:r>
          </a:p>
        </p:txBody>
      </p:sp>
    </p:spTree>
    <p:extLst>
      <p:ext uri="{BB962C8B-B14F-4D97-AF65-F5344CB8AC3E}">
        <p14:creationId xmlns:p14="http://schemas.microsoft.com/office/powerpoint/2010/main" val="302380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Quantum </a:t>
            </a:r>
            <a:r>
              <a:rPr lang="en-US" dirty="0"/>
              <a:t>computers would completely break </a:t>
            </a:r>
            <a:r>
              <a:rPr lang="en-US" dirty="0" smtClean="0"/>
              <a:t>widely deployed </a:t>
            </a:r>
            <a:r>
              <a:rPr lang="en-US" dirty="0"/>
              <a:t>public key </a:t>
            </a:r>
            <a:r>
              <a:rPr lang="en-US" dirty="0" smtClean="0"/>
              <a:t>cryptosystems</a:t>
            </a:r>
            <a:endParaRPr lang="en-US" dirty="0"/>
          </a:p>
          <a:p>
            <a:pPr lvl="1"/>
            <a:r>
              <a:rPr lang="en-US" dirty="0" smtClean="0"/>
              <a:t>RSA</a:t>
            </a:r>
            <a:r>
              <a:rPr lang="en-US" dirty="0"/>
              <a:t>, DSA, and elliptic curve </a:t>
            </a:r>
            <a:r>
              <a:rPr lang="en-US" dirty="0" smtClean="0"/>
              <a:t>cryptosystems (FIPS 186, SP 800-56A/B)</a:t>
            </a:r>
          </a:p>
          <a:p>
            <a:r>
              <a:rPr lang="en-US" dirty="0" smtClean="0"/>
              <a:t>These schemes have been used in major security protocols</a:t>
            </a:r>
          </a:p>
          <a:p>
            <a:pPr lvl="1"/>
            <a:r>
              <a:rPr lang="en-US" dirty="0" smtClean="0"/>
              <a:t>TLS, IKE, SSH, and many other protocols</a:t>
            </a:r>
          </a:p>
          <a:p>
            <a:r>
              <a:rPr lang="en-US" dirty="0" smtClean="0"/>
              <a:t>To prepare for cyber security in a quantum time, quantum resistant cryptography standards are needed</a:t>
            </a:r>
          </a:p>
          <a:p>
            <a:pPr lvl="1"/>
            <a:r>
              <a:rPr lang="en-US" dirty="0" smtClean="0"/>
              <a:t>Active research in this area and many publications</a:t>
            </a:r>
          </a:p>
          <a:p>
            <a:r>
              <a:rPr lang="en-US" dirty="0" smtClean="0"/>
              <a:t>We are working toward a timeline of 2023 - 2025</a:t>
            </a:r>
          </a:p>
          <a:p>
            <a:pPr lvl="1"/>
            <a:r>
              <a:rPr lang="en-US" dirty="0" smtClean="0"/>
              <a:t>It takes time to research, standardize, and implement in </a:t>
            </a:r>
            <a:r>
              <a:rPr lang="en-US" dirty="0" smtClean="0"/>
              <a:t>products</a:t>
            </a:r>
            <a:endParaRPr lang="en-US" dirty="0" smtClean="0"/>
          </a:p>
          <a:p>
            <a:pPr lvl="1"/>
            <a:r>
              <a:rPr lang="en-US" dirty="0" smtClean="0"/>
              <a:t>Backward secrecy and smooth </a:t>
            </a:r>
            <a:r>
              <a:rPr lang="en-US" dirty="0"/>
              <a:t>migration/</a:t>
            </a:r>
            <a:r>
              <a:rPr lang="en-US" dirty="0" smtClean="0"/>
              <a:t>transition also require an early deployment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NIST Initial Activities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Since 2012</a:t>
            </a:r>
          </a:p>
          <a:p>
            <a:pPr lvl="1"/>
            <a:r>
              <a:rPr lang="en-US" dirty="0" smtClean="0"/>
              <a:t>Bi-weekly post-quantum cryptography seminars</a:t>
            </a:r>
          </a:p>
          <a:p>
            <a:pPr lvl="1"/>
            <a:r>
              <a:rPr lang="en-US" dirty="0" smtClean="0"/>
              <a:t>Guest researchers and invited speakers</a:t>
            </a:r>
          </a:p>
          <a:p>
            <a:pPr lvl="1"/>
            <a:r>
              <a:rPr lang="en-US" dirty="0" smtClean="0"/>
              <a:t>Research publications and presentations</a:t>
            </a:r>
          </a:p>
          <a:p>
            <a:pPr lvl="1"/>
            <a:r>
              <a:rPr lang="en-US" dirty="0" smtClean="0"/>
              <a:t>Participation in international projects and activities  </a:t>
            </a:r>
          </a:p>
          <a:p>
            <a:r>
              <a:rPr lang="en-US" dirty="0" smtClean="0"/>
              <a:t>Held our first workshop in April 2015</a:t>
            </a:r>
          </a:p>
          <a:p>
            <a:pPr lvl="1"/>
            <a:r>
              <a:rPr lang="en-US" dirty="0" smtClean="0"/>
              <a:t>Cyber-security in a Post </a:t>
            </a:r>
            <a:r>
              <a:rPr lang="en-US" dirty="0"/>
              <a:t>Q</a:t>
            </a:r>
            <a:r>
              <a:rPr lang="en-US" dirty="0" smtClean="0"/>
              <a:t>uantum World</a:t>
            </a:r>
          </a:p>
          <a:p>
            <a:r>
              <a:rPr lang="en-US" dirty="0"/>
              <a:t>P</a:t>
            </a:r>
            <a:r>
              <a:rPr lang="en-US" dirty="0" smtClean="0"/>
              <a:t>ublished Interagency Report NISTIR 8105 </a:t>
            </a:r>
          </a:p>
          <a:p>
            <a:pPr lvl="1"/>
            <a:r>
              <a:rPr lang="en-US" dirty="0"/>
              <a:t>Report on Post-Quantum Cryptography </a:t>
            </a:r>
            <a:endParaRPr lang="en-US" dirty="0" smtClean="0"/>
          </a:p>
          <a:p>
            <a:r>
              <a:rPr lang="en-US" dirty="0" smtClean="0"/>
              <a:t>Announced NIST preliminary plan to develop post-quantum standards at </a:t>
            </a:r>
            <a:r>
              <a:rPr lang="en-US" dirty="0" err="1" smtClean="0"/>
              <a:t>PQCrypto</a:t>
            </a:r>
            <a:r>
              <a:rPr lang="en-US" dirty="0" smtClean="0"/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34275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Tentative Timeline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828800"/>
            <a:ext cx="77724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Spring/Summer 2016 – Release the draft of “call for proposals” </a:t>
            </a:r>
          </a:p>
          <a:p>
            <a:r>
              <a:rPr lang="en-US" dirty="0" smtClean="0"/>
              <a:t>Fall 2016 – Release Federal Notice on call for proposals</a:t>
            </a:r>
          </a:p>
          <a:p>
            <a:r>
              <a:rPr lang="en-US" dirty="0" smtClean="0"/>
              <a:t>Late 2017 – Deadline for Submissions</a:t>
            </a:r>
          </a:p>
          <a:p>
            <a:r>
              <a:rPr lang="en-US" dirty="0" smtClean="0"/>
              <a:t>Spring 2018 – The first PQC standardization workshop </a:t>
            </a:r>
          </a:p>
          <a:p>
            <a:r>
              <a:rPr lang="en-US" dirty="0" smtClean="0"/>
              <a:t>2018-2023 – Analysis stage</a:t>
            </a:r>
          </a:p>
          <a:p>
            <a:pPr lvl="1"/>
            <a:r>
              <a:rPr lang="en-US" dirty="0" smtClean="0"/>
              <a:t>Hold more workshops</a:t>
            </a:r>
          </a:p>
          <a:p>
            <a:pPr lvl="1"/>
            <a:r>
              <a:rPr lang="en-US" dirty="0" smtClean="0"/>
              <a:t>Narrow the selection pool</a:t>
            </a:r>
          </a:p>
          <a:p>
            <a:pPr lvl="1"/>
            <a:r>
              <a:rPr lang="en-US" dirty="0" smtClean="0"/>
              <a:t>Release </a:t>
            </a:r>
            <a:r>
              <a:rPr lang="en-US" dirty="0"/>
              <a:t>reports </a:t>
            </a:r>
            <a:r>
              <a:rPr lang="en-US" dirty="0" smtClean="0"/>
              <a:t>periodically</a:t>
            </a:r>
          </a:p>
          <a:p>
            <a:pPr lvl="1"/>
            <a:r>
              <a:rPr lang="en-US" dirty="0" smtClean="0"/>
              <a:t>Release draft standards for public comments</a:t>
            </a:r>
          </a:p>
        </p:txBody>
      </p:sp>
    </p:spTree>
    <p:extLst>
      <p:ext uri="{BB962C8B-B14F-4D97-AF65-F5344CB8AC3E}">
        <p14:creationId xmlns:p14="http://schemas.microsoft.com/office/powerpoint/2010/main" val="17714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NIST PQC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signature</a:t>
            </a:r>
          </a:p>
          <a:p>
            <a:pPr lvl="1"/>
            <a:r>
              <a:rPr lang="en-US" dirty="0" smtClean="0"/>
              <a:t>Replace the schemes specified in FIPS 186-4 (RSA, DSA, ECDSA)</a:t>
            </a:r>
          </a:p>
          <a:p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Replace key transport specified in SP 800-56B (currently using RSA encryption like OAEP and </a:t>
            </a:r>
            <a:r>
              <a:rPr lang="en-US" dirty="0"/>
              <a:t>Key-Encapsulation </a:t>
            </a:r>
            <a:r>
              <a:rPr lang="en-US" dirty="0" smtClean="0"/>
              <a:t>Mechanism)</a:t>
            </a:r>
          </a:p>
          <a:p>
            <a:r>
              <a:rPr lang="en-US" dirty="0" smtClean="0"/>
              <a:t>Key agreement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DH, MQV in SP 800-56A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no good replacement, </a:t>
            </a:r>
            <a:r>
              <a:rPr lang="en-US" dirty="0" smtClean="0"/>
              <a:t>use public key encryption to exchange selected secret values (as in 56B)</a:t>
            </a:r>
          </a:p>
          <a:p>
            <a:pPr lvl="1"/>
            <a:r>
              <a:rPr lang="en-US" dirty="0" smtClean="0"/>
              <a:t>For perfect forward secrecy, use one-time public key to encrypt the selected secret values, assuming key pair generation is fast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4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to SHA-3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will be an open procedure and we </a:t>
            </a:r>
            <a:r>
              <a:rPr lang="en-US" dirty="0"/>
              <a:t>hope to </a:t>
            </a:r>
            <a:r>
              <a:rPr lang="en-US" dirty="0" smtClean="0"/>
              <a:t>engage with research communities, implementers and practitioners</a:t>
            </a:r>
          </a:p>
          <a:p>
            <a:r>
              <a:rPr lang="en-US" dirty="0" smtClean="0"/>
              <a:t>NIST will encourage public analysis on the submitted algorithms and make the results available</a:t>
            </a:r>
          </a:p>
          <a:p>
            <a:r>
              <a:rPr lang="en-US" dirty="0" smtClean="0"/>
              <a:t>NIST will hold conferences for researchers to  share analysis and evaluation results</a:t>
            </a:r>
          </a:p>
          <a:p>
            <a:r>
              <a:rPr lang="en-US" dirty="0" smtClean="0"/>
              <a:t>NIST will release </a:t>
            </a:r>
            <a:r>
              <a:rPr lang="en-US" dirty="0"/>
              <a:t>reports </a:t>
            </a:r>
            <a:r>
              <a:rPr lang="en-US" dirty="0" smtClean="0"/>
              <a:t>periodically and summarize the rationale for each selection</a:t>
            </a:r>
          </a:p>
        </p:txBody>
      </p:sp>
    </p:spTree>
    <p:extLst>
      <p:ext uri="{BB962C8B-B14F-4D97-AF65-F5344CB8AC3E}">
        <p14:creationId xmlns:p14="http://schemas.microsoft.com/office/powerpoint/2010/main" val="3525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from SHA-3 competition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Post-quantum cryptography is more complicated than SHA-3</a:t>
            </a:r>
          </a:p>
          <a:p>
            <a:r>
              <a:rPr lang="en-US" dirty="0" smtClean="0"/>
              <a:t>The algorithms are based on very different </a:t>
            </a:r>
            <a:r>
              <a:rPr lang="en-US" dirty="0"/>
              <a:t>mathematical </a:t>
            </a:r>
            <a:r>
              <a:rPr lang="en-US" dirty="0" smtClean="0"/>
              <a:t>structures and security assumptions</a:t>
            </a:r>
          </a:p>
          <a:p>
            <a:pPr lvl="1"/>
            <a:r>
              <a:rPr lang="en-US" dirty="0" smtClean="0"/>
              <a:t>Straight forward comparison might be impossible</a:t>
            </a:r>
          </a:p>
          <a:p>
            <a:r>
              <a:rPr lang="en-US" dirty="0" smtClean="0"/>
              <a:t>We may not be able to select one single “winner” for each function (signature, encryption, key agreement)</a:t>
            </a:r>
          </a:p>
          <a:p>
            <a:pPr lvl="1"/>
            <a:r>
              <a:rPr lang="en-US" dirty="0"/>
              <a:t>For interoperability reasons, we do not want to select too many algorithms for each </a:t>
            </a:r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NIST </a:t>
            </a:r>
            <a:r>
              <a:rPr lang="en-US" dirty="0"/>
              <a:t>will standardize a limited number </a:t>
            </a:r>
            <a:r>
              <a:rPr lang="en-US" dirty="0" smtClean="0"/>
              <a:t>of algorithms </a:t>
            </a:r>
            <a:r>
              <a:rPr lang="en-US" dirty="0"/>
              <a:t>for each function category, instead of </a:t>
            </a:r>
            <a:r>
              <a:rPr lang="en-US" dirty="0" smtClean="0"/>
              <a:t>introducing a portfolio</a:t>
            </a:r>
          </a:p>
          <a:p>
            <a:r>
              <a:rPr lang="en-US" dirty="0" smtClean="0"/>
              <a:t>We may not select all the “winners” in one pass</a:t>
            </a:r>
          </a:p>
          <a:p>
            <a:pPr lvl="1"/>
            <a:r>
              <a:rPr lang="en-US" dirty="0" smtClean="0"/>
              <a:t>For a submission not to be selected may not mean it’s out </a:t>
            </a:r>
            <a:r>
              <a:rPr lang="en-US" dirty="0" smtClean="0"/>
              <a:t>of the game</a:t>
            </a:r>
          </a:p>
          <a:p>
            <a:r>
              <a:rPr lang="en-US" dirty="0" smtClean="0"/>
              <a:t>We may adopt algorithms specified in other standard organizations</a:t>
            </a:r>
          </a:p>
          <a:p>
            <a:r>
              <a:rPr lang="en-US" dirty="0" smtClean="0"/>
              <a:t>Some submissions may be merged or revised</a:t>
            </a:r>
          </a:p>
          <a:p>
            <a:r>
              <a:rPr lang="en-US" dirty="0" smtClean="0"/>
              <a:t>The timeline and some selection criteria may change based on developments in the field</a:t>
            </a:r>
          </a:p>
        </p:txBody>
      </p:sp>
    </p:spTree>
    <p:extLst>
      <p:ext uri="{BB962C8B-B14F-4D97-AF65-F5344CB8AC3E}">
        <p14:creationId xmlns:p14="http://schemas.microsoft.com/office/powerpoint/2010/main" val="33804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</a:t>
            </a:r>
            <a:r>
              <a:rPr lang="en-US" sz="4000" dirty="0" smtClean="0"/>
              <a:t>ecurity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365" y="1691322"/>
            <a:ext cx="8229600" cy="3962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Security definitions</a:t>
            </a:r>
          </a:p>
          <a:p>
            <a:pPr lvl="1"/>
            <a:r>
              <a:rPr lang="en-US" dirty="0" smtClean="0"/>
              <a:t>Signature</a:t>
            </a:r>
          </a:p>
          <a:p>
            <a:pPr lvl="2"/>
            <a:r>
              <a:rPr lang="en-US" dirty="0" smtClean="0"/>
              <a:t>Existentially unforgeable </a:t>
            </a:r>
            <a:r>
              <a:rPr lang="en-US" dirty="0"/>
              <a:t>with respect to adaptive chosen message </a:t>
            </a:r>
            <a:r>
              <a:rPr lang="en-US" dirty="0" smtClean="0"/>
              <a:t>attack (EUF-CMA)</a:t>
            </a:r>
          </a:p>
          <a:p>
            <a:pPr lvl="1"/>
            <a:r>
              <a:rPr lang="en-US" dirty="0" smtClean="0"/>
              <a:t>Encryption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emantically secure with </a:t>
            </a:r>
            <a:r>
              <a:rPr lang="en-US" dirty="0"/>
              <a:t>respect to adaptive chosen </a:t>
            </a:r>
            <a:r>
              <a:rPr lang="en-US" dirty="0" err="1"/>
              <a:t>ciphertext</a:t>
            </a:r>
            <a:r>
              <a:rPr lang="en-US" dirty="0"/>
              <a:t> attack </a:t>
            </a:r>
            <a:r>
              <a:rPr lang="en-US" dirty="0" smtClean="0"/>
              <a:t>(IND-CCA2)</a:t>
            </a:r>
          </a:p>
          <a:p>
            <a:r>
              <a:rPr lang="en-US" dirty="0"/>
              <a:t>T</a:t>
            </a:r>
            <a:r>
              <a:rPr lang="en-US" dirty="0" smtClean="0"/>
              <a:t>hese definitions specify security against </a:t>
            </a:r>
            <a:r>
              <a:rPr lang="en-US" dirty="0"/>
              <a:t>attacks which use classical (rather than quantum) queries </a:t>
            </a:r>
            <a:endParaRPr lang="en-US" dirty="0" smtClean="0"/>
          </a:p>
          <a:p>
            <a:r>
              <a:rPr lang="en-US" dirty="0" smtClean="0"/>
              <a:t>These definitions are used to judge whether an attack is relevant</a:t>
            </a:r>
          </a:p>
          <a:p>
            <a:r>
              <a:rPr lang="en-US" dirty="0" smtClean="0"/>
              <a:t>Security proofs are not required but will be considered as </a:t>
            </a:r>
            <a:r>
              <a:rPr lang="en-US" dirty="0"/>
              <a:t>evidence supporting security </a:t>
            </a:r>
            <a:r>
              <a:rPr lang="en-US" dirty="0" smtClean="0"/>
              <a:t>claims</a:t>
            </a:r>
          </a:p>
          <a:p>
            <a:r>
              <a:rPr lang="en-US" dirty="0" smtClean="0"/>
              <a:t>We expect each submission specify certain parameter sets corresponding to </a:t>
            </a:r>
            <a:r>
              <a:rPr lang="en-US" dirty="0" smtClean="0"/>
              <a:t>various classical and quantum security levels</a:t>
            </a:r>
          </a:p>
          <a:p>
            <a:pPr lvl="1"/>
            <a:r>
              <a:rPr lang="en-US" dirty="0" smtClean="0"/>
              <a:t>See next slide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17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F6859B-BAF4-49B4-9347-564522D79AB7}"/>
</file>

<file path=customXml/itemProps2.xml><?xml version="1.0" encoding="utf-8"?>
<ds:datastoreItem xmlns:ds="http://schemas.openxmlformats.org/officeDocument/2006/customXml" ds:itemID="{20E72B71-B7E7-4D68-A211-2BAEEA60D3F5}"/>
</file>

<file path=customXml/itemProps3.xml><?xml version="1.0" encoding="utf-8"?>
<ds:datastoreItem xmlns:ds="http://schemas.openxmlformats.org/officeDocument/2006/customXml" ds:itemID="{8A7436BC-7A97-4A99-9B81-EAF82FE6038A}"/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18284</TotalTime>
  <Words>1363</Words>
  <Application>Microsoft Office PowerPoint</Application>
  <PresentationFormat>On-screen Show (4:3)</PresentationFormat>
  <Paragraphs>162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Adobe Fan Heiti Std B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2_HDOfficeLightV0</vt:lpstr>
      <vt:lpstr>Theme1</vt:lpstr>
      <vt:lpstr>Custom Design</vt:lpstr>
      <vt:lpstr>Post-Quantum Cryptography Standardization</vt:lpstr>
      <vt:lpstr>Outline</vt:lpstr>
      <vt:lpstr>Introduction</vt:lpstr>
      <vt:lpstr>NIST Initial Activities</vt:lpstr>
      <vt:lpstr>Tentative Timeline</vt:lpstr>
      <vt:lpstr>Scope of NIST PQC Standardization</vt:lpstr>
      <vt:lpstr>Similar to SHA-3 competition</vt:lpstr>
      <vt:lpstr>Different from SHA-3 competition </vt:lpstr>
      <vt:lpstr>Security </vt:lpstr>
      <vt:lpstr>Target Security Levels</vt:lpstr>
      <vt:lpstr>Cost and Performance</vt:lpstr>
      <vt:lpstr>Drop-in Replacements</vt:lpstr>
      <vt:lpstr>Transition and Migration</vt:lpstr>
      <vt:lpstr>Hybrid Mode</vt:lpstr>
      <vt:lpstr>Interaction with Standards Organizations</vt:lpstr>
      <vt:lpstr>Summary</vt:lpstr>
      <vt:lpstr>Remarks and Acknowledgement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Post Quantum Cryptography Standardization</dc:title>
  <dc:creator>Chen, Lily</dc:creator>
  <cp:lastModifiedBy>Perlner, Ray (Fed)</cp:lastModifiedBy>
  <cp:revision>277</cp:revision>
  <cp:lastPrinted>2016-04-27T13:44:19Z</cp:lastPrinted>
  <dcterms:created xsi:type="dcterms:W3CDTF">2015-11-16T14:26:06Z</dcterms:created>
  <dcterms:modified xsi:type="dcterms:W3CDTF">2016-04-29T15:10:16Z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